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18 - 25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Toaster</c:v>
                </c:pt>
                <c:pt idx="1">
                  <c:v>Mixer</c:v>
                </c:pt>
                <c:pt idx="2">
                  <c:v>Microwave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0.26</c:v>
                </c:pt>
                <c:pt idx="1">
                  <c:v>0.38000000000000006</c:v>
                </c:pt>
                <c:pt idx="2">
                  <c:v>0.36000000000000004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26 - 45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Toaster</c:v>
                </c:pt>
                <c:pt idx="1">
                  <c:v>Mixer</c:v>
                </c:pt>
                <c:pt idx="2">
                  <c:v>Microwave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0.17</c:v>
                </c:pt>
                <c:pt idx="1">
                  <c:v>0.6100000000000001</c:v>
                </c:pt>
                <c:pt idx="2">
                  <c:v>0.22000000000000003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46 &amp; older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Toaster</c:v>
                </c:pt>
                <c:pt idx="1">
                  <c:v>Mixer</c:v>
                </c:pt>
                <c:pt idx="2">
                  <c:v>Microwave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0.71000000000000008</c:v>
                </c:pt>
                <c:pt idx="1">
                  <c:v>0.19000000000000003</c:v>
                </c:pt>
                <c:pt idx="2">
                  <c:v>0.1</c:v>
                </c:pt>
              </c:numCache>
            </c:numRef>
          </c:val>
        </c:ser>
        <c:shape val="box"/>
        <c:axId val="25956352"/>
        <c:axId val="25957888"/>
        <c:axId val="0"/>
      </c:bar3DChart>
      <c:catAx>
        <c:axId val="25956352"/>
        <c:scaling>
          <c:orientation val="minMax"/>
        </c:scaling>
        <c:axPos val="b"/>
        <c:tickLblPos val="nextTo"/>
        <c:crossAx val="25957888"/>
        <c:crosses val="autoZero"/>
        <c:auto val="1"/>
        <c:lblAlgn val="ctr"/>
        <c:lblOffset val="100"/>
      </c:catAx>
      <c:valAx>
        <c:axId val="25957888"/>
        <c:scaling>
          <c:orientation val="minMax"/>
        </c:scaling>
        <c:axPos val="l"/>
        <c:majorGridlines/>
        <c:numFmt formatCode="General" sourceLinked="1"/>
        <c:tickLblPos val="nextTo"/>
        <c:crossAx val="259563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900" b="1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462"/>
            <a:ext cx="822960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900" b="1" cap="none" baseline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000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000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5072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5072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4A5639E-BD75-42C6-9B5E-1A26FCAABFF5}" type="datetimeFigureOut">
              <a:rPr lang="en-US" smtClean="0"/>
              <a:pPr/>
              <a:t>2/12/2007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701809"/>
          </a:xfrm>
          <a:prstGeom prst="rect">
            <a:avLst/>
          </a:prstGeom>
        </p:spPr>
        <p:txBody>
          <a:bodyPr vert="horz" lIns="91440" rtlCol="0">
            <a:normAutofit/>
          </a:bodyPr>
          <a:lstStyle>
            <a:extLst/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77458"/>
            <a:ext cx="2133600" cy="365125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>
              <a:defRPr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4A5639E-BD75-42C6-9B5E-1A26FCAABFF5}" type="datetimeFigureOut">
              <a:rPr lang="en-US" smtClean="0"/>
              <a:pPr/>
              <a:t>2/12/2007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377458"/>
            <a:ext cx="5507719" cy="365125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>
              <a:defRPr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377456"/>
            <a:ext cx="733864" cy="365125"/>
          </a:xfrm>
          <a:prstGeom prst="rect">
            <a:avLst/>
          </a:prstGeom>
        </p:spPr>
        <p:txBody>
          <a:bodyPr vert="horz" bIns="0" rtlCol="0" anchor="b"/>
          <a:lstStyle>
            <a:lvl1pPr algn="r">
              <a:defRPr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2FE54E-D838-457B-AC58-1E1E373BF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latinLnBrk="0">
        <a:spcBef>
          <a:spcPct val="0"/>
        </a:spcBef>
        <a:buNone/>
        <a:defRPr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latinLnBrk="0">
        <a:spcBef>
          <a:spcPts val="0"/>
        </a:spcBef>
        <a:buClr>
          <a:schemeClr val="accent1"/>
        </a:buClr>
        <a:buSzPct val="80000"/>
        <a:buFont typeface="Wingdings 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latinLnBrk="0">
        <a:spcBef>
          <a:spcPct val="20000"/>
        </a:spcBef>
        <a:buClr>
          <a:schemeClr val="accent2"/>
        </a:buClr>
        <a:buSzPct val="90000"/>
        <a:buFont typeface="Wingdings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latinLnBrk="0">
        <a:spcBef>
          <a:spcPct val="20000"/>
        </a:spcBef>
        <a:buClr>
          <a:schemeClr val="accent3"/>
        </a:buClr>
        <a:buFont typeface="Arial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latinLnBrk="0">
        <a:spcBef>
          <a:spcPct val="20000"/>
        </a:spcBef>
        <a:buClr>
          <a:schemeClr val="accent4"/>
        </a:buClr>
        <a:buFont typeface="Arial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latinLnBrk="0">
        <a:spcBef>
          <a:spcPct val="20000"/>
        </a:spcBef>
        <a:buClr>
          <a:schemeClr val="accent5"/>
        </a:buClr>
        <a:buFont typeface="Wingdings 3"/>
        <a:buChar char="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latinLnBrk="0">
        <a:spcBef>
          <a:spcPct val="20000"/>
        </a:spcBef>
        <a:buClr>
          <a:schemeClr val="accent6"/>
        </a:buClr>
        <a:buSzPct val="100000"/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latinLnBrk="0">
        <a:spcBef>
          <a:spcPct val="20000"/>
        </a:spcBef>
        <a:buClr>
          <a:schemeClr val="accent1"/>
        </a:buClr>
        <a:buSzPct val="100000"/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latinLnBrk="0">
        <a:spcBef>
          <a:spcPct val="20000"/>
        </a:spcBef>
        <a:buClr>
          <a:schemeClr val="accent2"/>
        </a:buClr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latinLnBrk="0">
        <a:spcBef>
          <a:spcPct val="20000"/>
        </a:spcBef>
        <a:buClr>
          <a:schemeClr val="accent3"/>
        </a:buClr>
        <a:buFont typeface="Wingdings 2" pitchFamily="18" charset="2"/>
        <a:buChar char="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Woodgrove Bank</a:t>
            </a:r>
            <a:r>
              <a:rPr lang="en-US" smtClean="0"/>
              <a:t>, LLC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Checking Account Freebies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Freebie Would You Prefer?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2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楷体_GB2312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30000" r="10000" b="180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</TotalTime>
  <Words>13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Module</vt:lpstr>
      <vt:lpstr>Woodgrove Bank, LLC</vt:lpstr>
      <vt:lpstr>Which Freebie Would You Prefer?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Woodridge Bank, LLC</dc:title>
  <dc:creator>Tim Huddleston</dc:creator>
  <cp:lastModifiedBy>Cat Skintik</cp:lastModifiedBy>
  <cp:revision>7</cp:revision>
  <dcterms:created xsi:type="dcterms:W3CDTF">2006-11-17T21:24:12Z</dcterms:created>
  <dcterms:modified xsi:type="dcterms:W3CDTF">2007-02-12T13:36:25Z</dcterms:modified>
</cp:coreProperties>
</file>